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21" r:id="rId3"/>
    <p:sldId id="352" r:id="rId4"/>
    <p:sldId id="385" r:id="rId5"/>
    <p:sldId id="324" r:id="rId6"/>
    <p:sldId id="323" r:id="rId7"/>
    <p:sldId id="328" r:id="rId8"/>
    <p:sldId id="339" r:id="rId9"/>
    <p:sldId id="344" r:id="rId10"/>
    <p:sldId id="374" r:id="rId11"/>
    <p:sldId id="375" r:id="rId12"/>
    <p:sldId id="376" r:id="rId13"/>
    <p:sldId id="343" r:id="rId14"/>
    <p:sldId id="377" r:id="rId15"/>
    <p:sldId id="378" r:id="rId16"/>
    <p:sldId id="379" r:id="rId17"/>
    <p:sldId id="380" r:id="rId18"/>
    <p:sldId id="354" r:id="rId19"/>
    <p:sldId id="356" r:id="rId20"/>
    <p:sldId id="366" r:id="rId21"/>
    <p:sldId id="367" r:id="rId22"/>
    <p:sldId id="368" r:id="rId23"/>
    <p:sldId id="358" r:id="rId24"/>
    <p:sldId id="361" r:id="rId25"/>
    <p:sldId id="372" r:id="rId26"/>
    <p:sldId id="373" r:id="rId27"/>
    <p:sldId id="362" r:id="rId28"/>
    <p:sldId id="363" r:id="rId29"/>
    <p:sldId id="383" r:id="rId30"/>
    <p:sldId id="384" r:id="rId31"/>
    <p:sldId id="364" r:id="rId3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B42B00"/>
    <a:srgbClr val="AB5755"/>
    <a:srgbClr val="C53E3B"/>
    <a:srgbClr val="C4973C"/>
    <a:srgbClr val="AD5355"/>
    <a:srgbClr val="F7FBCE"/>
    <a:srgbClr val="CCCC00"/>
    <a:srgbClr val="F2F9C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8" autoAdjust="0"/>
    <p:restoredTop sz="94664" autoAdjust="0"/>
  </p:normalViewPr>
  <p:slideViewPr>
    <p:cSldViewPr>
      <p:cViewPr varScale="1">
        <p:scale>
          <a:sx n="108" d="100"/>
          <a:sy n="108" d="100"/>
        </p:scale>
        <p:origin x="1914" y="108"/>
      </p:cViewPr>
      <p:guideLst>
        <p:guide orient="horz" pos="2160"/>
        <p:guide orient="horz" pos="1026"/>
        <p:guide orient="horz" pos="3974"/>
        <p:guide pos="2880"/>
        <p:guide pos="612"/>
        <p:guide pos="5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3E491F4-6661-45EA-80E7-3A0588FFC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11E58E-08FF-4C5F-9D7F-CBD14E1EF2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A00BE25B-5A25-419E-98FD-11C275265E96}" type="datetimeFigureOut">
              <a:rPr lang="ko-KR" altLang="en-US"/>
              <a:pPr>
                <a:defRPr/>
              </a:pPr>
              <a:t>2021-04-19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FC7C79B2-4701-48D4-BE35-D15450445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1B2DF586-BFDD-4DC9-84AD-429BDBCDD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EEC365-79C8-44A6-958D-A1F90A8554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96EEE8-3B62-4229-AB62-6E7771587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CC3429-43D7-4856-BF5C-34FC9781FE8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C6F41FE-C90E-4967-8487-B5D808C7C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17D6686-7BBC-495D-8655-651F8F0F9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BD4916C-7FEB-420D-8EA1-4B6926BE1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E3A6050-CDD4-434B-A402-E4AF6312D10B}" type="slidenum">
              <a:rPr lang="ko-KR" altLang="en-US" sz="1200"/>
              <a:pPr/>
              <a:t>2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11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12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13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14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15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16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17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18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19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20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C6F41FE-C90E-4967-8487-B5D808C7C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17D6686-7BBC-495D-8655-651F8F0F9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BD4916C-7FEB-420D-8EA1-4B6926BE1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E3A6050-CDD4-434B-A402-E4AF6312D10B}" type="slidenum">
              <a:rPr lang="ko-KR" altLang="en-US" sz="1200"/>
              <a:pPr/>
              <a:t>3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21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22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23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24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25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26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27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28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29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30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C6F41FE-C90E-4967-8487-B5D808C7C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17D6686-7BBC-495D-8655-651F8F0F9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BD4916C-7FEB-420D-8EA1-4B6926BE1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E3A6050-CDD4-434B-A402-E4AF6312D10B}" type="slidenum">
              <a:rPr lang="ko-KR" altLang="en-US" sz="1200"/>
              <a:pPr/>
              <a:t>4</a:t>
            </a:fld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930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E463574-3DE6-441C-9714-E2353D3643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53DA549-C53E-4C95-BCBD-A31016077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F2248E7-2F09-47A3-9844-D871AF9D1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4078CB38-6E9E-46BA-A03D-298250C72B6D}" type="slidenum">
              <a:rPr lang="ko-KR" altLang="en-US" sz="1200"/>
              <a:pPr/>
              <a:t>5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1169B9F-A003-4BA8-9D71-468DE616A4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D966CB9-EF14-4F6C-8BDF-6DCEBAF19E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5968A8D-6B44-4BD7-95F5-30D831BFD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ED54B48B-41C0-4CDE-B597-AFF9161CEB66}" type="slidenum">
              <a:rPr lang="ko-KR" altLang="en-US" sz="1200"/>
              <a:pPr/>
              <a:t>6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7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8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9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10</a:t>
            </a:fld>
            <a:endParaRPr lang="ko-KR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B4D2D-1624-4DEF-A9AB-0D5606941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C6FCE-CDBA-4EA0-9D2B-1E0DEA445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69753-74E4-444E-965B-8C2863BE3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4E75B-669B-4278-B9D5-261E312491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061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8403E1-98C8-4DCF-8CCC-B859193D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98FD4-9AE9-486B-89B7-E571CC4AE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F7AC0-649F-4F64-B90B-F662D82D9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51B78-403A-4F44-B580-37F601E1D9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16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AB7CA2-6829-47BA-898C-7E1C90EB4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F1CF8-FF5F-42F6-9881-C349E53B7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24628A-8F29-4C37-A251-23A2EAD61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B7874-DF89-47F2-BEEA-6F93652770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0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4E0E2-6C6B-4622-9121-D656F2AF1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502FC-83C8-4F9E-B52C-F6257998B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C3F945-C833-4412-B1A3-98121935B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85099-D383-42CA-8F36-7A9C68DAE2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785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CAF20A-35B4-4E50-A747-131EE12E2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A7EB2-2570-4026-A63C-F765AB3E0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F9AA8F-6458-4D14-9D06-E2F80449E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51DD-1D55-417B-A25F-2C549E927E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506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93797-563B-4D70-BC27-BDF0243DC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CA8A7-5D34-4F2E-8FE4-86581511B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73B91-A7F3-4184-BB11-B779D6B88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9C7C4-A604-487D-B10F-4AABF485E8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313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AC7FC1-9215-4C48-BD98-7C56D013A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C4BEBB-9DAF-42D4-9435-CA1FA9F14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6D351B-E075-426C-9BD6-0575ACE97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D1D69-11E1-462D-A768-651B3568CC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6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810335-A5CA-47DA-90A1-30B25AFC6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A1DFC6-1A89-4497-9A55-7E2DFDDD1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FF3500-B4D9-46B1-AABC-1AEFF6BD0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5A896-4205-41CB-A963-9E4FDA07C7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406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ED9A35-DAC0-4C74-9422-C0237F44E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161860-C461-48C8-A0AA-B600B558D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3938B7-159B-4C81-8164-166ADE7DB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D07C3-037E-4959-A840-DF9C268F43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93250-4858-4786-B819-249507BF1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68907-7CA4-4372-9FD6-0F8E7B0ED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15BF4-9CF1-433F-9A78-6B4D61451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8465-78B4-4BDB-82CE-6846BDDF6E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287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C1E44-818D-499E-A44B-E81ADB6AC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6C62A-554A-41B5-8F5D-98D5F2B6A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3368F-4D46-4103-B9A9-692502F4F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8FFC-F188-49A1-9314-AEB53425D9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8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4EFD37-C548-420F-9181-475D9FF4C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5AEA96-F87E-4AA1-B10C-9F15A1996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49D58F-EE4D-47BC-A029-98321D817C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2F9E70-B90E-4ABA-99A9-685C9F3FCE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708D74-F788-458F-B8EA-D4ACC6C59E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87BF34D-8E1D-494D-B15B-AB2FEF4F19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325B7D53-B0AE-488D-B9A3-F60164E6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36395" r="15254" b="36397"/>
          <a:stretch>
            <a:fillRect/>
          </a:stretch>
        </p:blipFill>
        <p:spPr bwMode="auto">
          <a:xfrm>
            <a:off x="3086100" y="5378450"/>
            <a:ext cx="32750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C:\My Documents\C.I.P\PPT양식\ppt bar02(표지).jpg">
            <a:extLst>
              <a:ext uri="{FF2B5EF4-FFF2-40B4-BE49-F238E27FC236}">
                <a16:creationId xmlns:a16="http://schemas.microsoft.com/office/drawing/2014/main" id="{D7DF246C-E2BB-405A-8692-EFF111ED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763"/>
            <a:ext cx="9144000" cy="1319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>
            <a:extLst>
              <a:ext uri="{FF2B5EF4-FFF2-40B4-BE49-F238E27FC236}">
                <a16:creationId xmlns:a16="http://schemas.microsoft.com/office/drawing/2014/main" id="{F5A6FC53-84B8-4D5B-836F-52FAED5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768850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latin typeface="-윤고딕120" pitchFamily="18" charset="-127"/>
                <a:ea typeface="-윤고딕120" pitchFamily="18" charset="-127"/>
              </a:rPr>
              <a:t>2019. 3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F0353-1A24-4033-A82D-1BB167079797}"/>
              </a:ext>
            </a:extLst>
          </p:cNvPr>
          <p:cNvSpPr/>
          <p:nvPr/>
        </p:nvSpPr>
        <p:spPr>
          <a:xfrm>
            <a:off x="0" y="1942405"/>
            <a:ext cx="9144000" cy="11985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054" name="Text Box 9">
            <a:extLst>
              <a:ext uri="{FF2B5EF4-FFF2-40B4-BE49-F238E27FC236}">
                <a16:creationId xmlns:a16="http://schemas.microsoft.com/office/drawing/2014/main" id="{7ED0BAA8-A515-4D30-9BF4-6CDD91A6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060848"/>
            <a:ext cx="4283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Kia GSW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차체</a:t>
            </a:r>
            <a:r>
              <a:rPr lang="en-US" altLang="ko-KR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수리 매뉴얼 </a:t>
            </a:r>
            <a:r>
              <a:rPr lang="ko-KR" altLang="en-US" sz="2800" b="1" dirty="0" err="1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확인법</a:t>
            </a:r>
            <a:r>
              <a:rPr lang="ko-KR" altLang="en-US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차체수리서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일반사항</a:t>
            </a:r>
            <a:r>
              <a:rPr lang="en-US" altLang="ko-KR" sz="2000" b="1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>
                <a:solidFill>
                  <a:srgbClr val="FF0000"/>
                </a:solidFill>
              </a:rPr>
              <a:t>리벳</a:t>
            </a:r>
            <a:r>
              <a:rPr lang="ko-KR" altLang="en-US" sz="1600" b="1" dirty="0">
                <a:solidFill>
                  <a:srgbClr val="FF0000"/>
                </a:solidFill>
              </a:rPr>
              <a:t> 부착 일반사항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7480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양면 </a:t>
            </a:r>
            <a:r>
              <a:rPr lang="ko-KR" altLang="en-US" sz="1000" b="1" dirty="0" err="1"/>
              <a:t>스포트</a:t>
            </a:r>
            <a:r>
              <a:rPr lang="ko-KR" altLang="en-US" sz="1000" b="1" dirty="0"/>
              <a:t> 용접이 불가능한 </a:t>
            </a:r>
            <a:r>
              <a:rPr lang="ko-KR" altLang="en-US" sz="1000" b="1" dirty="0" err="1"/>
              <a:t>초고장력강과</a:t>
            </a:r>
            <a:r>
              <a:rPr lang="ko-KR" altLang="en-US" sz="1000" b="1" dirty="0"/>
              <a:t> </a:t>
            </a:r>
            <a:r>
              <a:rPr lang="ko-KR" altLang="en-US" sz="1000" b="1" dirty="0" err="1"/>
              <a:t>초고장력강이</a:t>
            </a:r>
            <a:r>
              <a:rPr lang="ko-KR" altLang="en-US" sz="1000" b="1" dirty="0"/>
              <a:t> 연결되는 부위에 접착제를 도포한 후</a:t>
            </a:r>
            <a:r>
              <a:rPr lang="en-US" altLang="ko-KR" sz="1000" b="1" dirty="0"/>
              <a:t>, </a:t>
            </a:r>
            <a:r>
              <a:rPr lang="ko-KR" altLang="en-US" sz="1000" b="1" dirty="0" err="1"/>
              <a:t>리벳작업을</a:t>
            </a:r>
            <a:r>
              <a:rPr lang="ko-KR" altLang="en-US" sz="1000" b="1" dirty="0"/>
              <a:t> 한다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‘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7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25" y="1916832"/>
            <a:ext cx="8100000" cy="39714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차체수리서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일반사항</a:t>
            </a:r>
            <a:r>
              <a:rPr lang="en-US" altLang="ko-KR" sz="2000" b="1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>
                <a:solidFill>
                  <a:srgbClr val="FF0000"/>
                </a:solidFill>
              </a:rPr>
              <a:t>캐미칼</a:t>
            </a:r>
            <a:r>
              <a:rPr lang="ko-KR" altLang="en-US" sz="1600" b="1" dirty="0">
                <a:solidFill>
                  <a:srgbClr val="FF0000"/>
                </a:solidFill>
              </a:rPr>
              <a:t> 사용 일반사항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4528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</a:t>
            </a:r>
            <a:r>
              <a:rPr lang="ko-KR" altLang="en-US" sz="1000" b="1" dirty="0" err="1"/>
              <a:t>에폭시</a:t>
            </a:r>
            <a:r>
              <a:rPr lang="ko-KR" altLang="en-US" sz="1000" b="1" dirty="0"/>
              <a:t> 접착제 사용에 따른 작업 요령 및 주의사항을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‘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7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94" y="1916832"/>
            <a:ext cx="8100000" cy="39905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차체수리서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일반사항</a:t>
            </a:r>
            <a:r>
              <a:rPr lang="en-US" altLang="ko-KR" sz="2000" b="1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양면 </a:t>
            </a:r>
            <a:r>
              <a:rPr lang="ko-KR" altLang="en-US" sz="1600" b="1" dirty="0" err="1">
                <a:solidFill>
                  <a:srgbClr val="FF0000"/>
                </a:solidFill>
              </a:rPr>
              <a:t>스포트</a:t>
            </a:r>
            <a:r>
              <a:rPr lang="ko-KR" altLang="en-US" sz="1600" b="1" dirty="0">
                <a:solidFill>
                  <a:srgbClr val="FF0000"/>
                </a:solidFill>
              </a:rPr>
              <a:t> 용접 일반사항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양면 </a:t>
            </a:r>
            <a:r>
              <a:rPr lang="ko-KR" altLang="en-US" sz="1000" b="1" dirty="0" err="1"/>
              <a:t>스포트</a:t>
            </a:r>
            <a:r>
              <a:rPr lang="ko-KR" altLang="en-US" sz="1000" b="1" dirty="0"/>
              <a:t> 용접 시 주의사항을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‘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7p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25" y="1916832"/>
            <a:ext cx="8100000" cy="3982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/>
              <a:t>MIG/MAG </a:t>
            </a:r>
            <a:r>
              <a:rPr lang="ko-KR" altLang="en-US" sz="2000" b="1" dirty="0"/>
              <a:t>용접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차체수리에 필요한 </a:t>
            </a:r>
            <a:r>
              <a:rPr lang="en-US" altLang="ko-KR" sz="1600" b="1" dirty="0">
                <a:solidFill>
                  <a:srgbClr val="FF0000"/>
                </a:solidFill>
              </a:rPr>
              <a:t>MIG/MAG </a:t>
            </a:r>
            <a:r>
              <a:rPr lang="ko-KR" altLang="en-US" sz="1600" b="1" dirty="0">
                <a:solidFill>
                  <a:srgbClr val="FF0000"/>
                </a:solidFill>
              </a:rPr>
              <a:t>용접 정보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MIG/MAG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용접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2" name="직각 삼각형 21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Picture 3" descr="C:\Users\maxto\Downloads\기아 gsw 가이드\8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98" y="1905851"/>
            <a:ext cx="8100000" cy="39714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초 </a:t>
            </a:r>
            <a:r>
              <a:rPr lang="ko-KR" altLang="en-US" sz="2000" b="1" dirty="0" err="1"/>
              <a:t>고장력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핫스탬핑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강 정비절차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초 </a:t>
            </a:r>
            <a:r>
              <a:rPr lang="ko-KR" altLang="en-US" sz="1600" b="1" dirty="0" err="1">
                <a:solidFill>
                  <a:srgbClr val="FF0000"/>
                </a:solidFill>
              </a:rPr>
              <a:t>고장력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 err="1">
                <a:solidFill>
                  <a:srgbClr val="FF0000"/>
                </a:solidFill>
              </a:rPr>
              <a:t>핫스탬핑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r>
              <a:rPr lang="ko-KR" altLang="en-US" sz="1600" b="1" dirty="0">
                <a:solidFill>
                  <a:srgbClr val="FF0000"/>
                </a:solidFill>
              </a:rPr>
              <a:t>강 특성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6616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000" b="1" dirty="0"/>
              <a:t> </a:t>
            </a:r>
            <a:r>
              <a:rPr lang="ko-KR" altLang="en-US" sz="1000" b="1" dirty="0"/>
              <a:t>초 </a:t>
            </a:r>
            <a:r>
              <a:rPr lang="ko-KR" altLang="en-US" sz="1000" b="1" dirty="0" err="1"/>
              <a:t>고장력</a:t>
            </a:r>
            <a:r>
              <a:rPr lang="en-US" altLang="ko-KR" sz="1000" b="1" dirty="0"/>
              <a:t>(</a:t>
            </a:r>
            <a:r>
              <a:rPr lang="ko-KR" altLang="en-US" sz="1000" b="1" dirty="0" err="1"/>
              <a:t>핫스탬핑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강의 특성 및 유의사항을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C:\Users\maxto\Downloads\기아 gsw 가이드\9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735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초 </a:t>
            </a:r>
            <a:r>
              <a:rPr lang="ko-KR" altLang="en-US" sz="2000" b="1" dirty="0" err="1"/>
              <a:t>고장력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핫스탬핑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강 정비절차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초 </a:t>
            </a:r>
            <a:r>
              <a:rPr lang="ko-KR" altLang="en-US" sz="1600" b="1" dirty="0" err="1">
                <a:solidFill>
                  <a:srgbClr val="FF0000"/>
                </a:solidFill>
              </a:rPr>
              <a:t>고장력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 err="1">
                <a:solidFill>
                  <a:srgbClr val="FF0000"/>
                </a:solidFill>
              </a:rPr>
              <a:t>핫스탬핑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r>
              <a:rPr lang="ko-KR" altLang="en-US" sz="1600" b="1" dirty="0">
                <a:solidFill>
                  <a:srgbClr val="FF0000"/>
                </a:solidFill>
              </a:rPr>
              <a:t>강 패널 </a:t>
            </a:r>
            <a:r>
              <a:rPr lang="ko-KR" altLang="en-US" sz="1600" b="1" dirty="0" err="1">
                <a:solidFill>
                  <a:srgbClr val="FF0000"/>
                </a:solidFill>
              </a:rPr>
              <a:t>탈거</a:t>
            </a:r>
            <a:r>
              <a:rPr lang="ko-KR" altLang="en-US" sz="1600" b="1" dirty="0">
                <a:solidFill>
                  <a:srgbClr val="FF0000"/>
                </a:solidFill>
              </a:rPr>
              <a:t> 시 정비절차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4384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초 </a:t>
            </a:r>
            <a:r>
              <a:rPr lang="ko-KR" altLang="en-US" sz="1000" b="1" dirty="0" err="1"/>
              <a:t>고장력강</a:t>
            </a:r>
            <a:r>
              <a:rPr lang="ko-KR" altLang="en-US" sz="1000" b="1" dirty="0"/>
              <a:t> 부품 </a:t>
            </a:r>
            <a:r>
              <a:rPr lang="ko-KR" altLang="en-US" sz="1000" b="1" dirty="0" err="1"/>
              <a:t>탈거</a:t>
            </a:r>
            <a:r>
              <a:rPr lang="ko-KR" altLang="en-US" sz="1000" b="1" dirty="0"/>
              <a:t> 시 필요한 장비 및 절차를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9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756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초 </a:t>
            </a:r>
            <a:r>
              <a:rPr lang="ko-KR" altLang="en-US" sz="2000" b="1" dirty="0" err="1"/>
              <a:t>고장력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핫스탬핑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강 정비절차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>
                <a:solidFill>
                  <a:srgbClr val="FF0000"/>
                </a:solidFill>
              </a:rPr>
              <a:t>리벳</a:t>
            </a:r>
            <a:r>
              <a:rPr lang="ko-KR" altLang="en-US" sz="1600" b="1" dirty="0">
                <a:solidFill>
                  <a:srgbClr val="FF0000"/>
                </a:solidFill>
              </a:rPr>
              <a:t> 사용시 정비절차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9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6717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35715" y="1560503"/>
            <a:ext cx="5680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000" b="1" dirty="0"/>
              <a:t> </a:t>
            </a:r>
            <a:r>
              <a:rPr lang="ko-KR" altLang="en-US" sz="1000" b="1" dirty="0" err="1"/>
              <a:t>구조용</a:t>
            </a:r>
            <a:r>
              <a:rPr lang="ko-KR" altLang="en-US" sz="1000" b="1" dirty="0"/>
              <a:t> 접착제와 </a:t>
            </a:r>
            <a:r>
              <a:rPr lang="ko-KR" altLang="en-US" sz="1000" b="1" dirty="0" err="1"/>
              <a:t>리벳</a:t>
            </a:r>
            <a:r>
              <a:rPr lang="ko-KR" altLang="en-US" sz="1000" b="1" dirty="0"/>
              <a:t> 사용 시 정비절차를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초 </a:t>
            </a:r>
            <a:r>
              <a:rPr lang="ko-KR" altLang="en-US" sz="2000" b="1" dirty="0" err="1"/>
              <a:t>고장력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핫스탬핑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강 정비절차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양면 </a:t>
            </a:r>
            <a:r>
              <a:rPr lang="ko-KR" altLang="en-US" sz="1600" b="1" dirty="0" err="1">
                <a:solidFill>
                  <a:srgbClr val="FF0000"/>
                </a:solidFill>
              </a:rPr>
              <a:t>스포트</a:t>
            </a:r>
            <a:r>
              <a:rPr lang="ko-KR" altLang="en-US" sz="1600" b="1" dirty="0">
                <a:solidFill>
                  <a:srgbClr val="FF0000"/>
                </a:solidFill>
              </a:rPr>
              <a:t> 용접 시 정비절차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5680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초 </a:t>
            </a:r>
            <a:r>
              <a:rPr lang="ko-KR" altLang="en-US" sz="1000" b="1" dirty="0" err="1"/>
              <a:t>고장력</a:t>
            </a:r>
            <a:r>
              <a:rPr lang="en-US" altLang="ko-KR" sz="1000" b="1" dirty="0"/>
              <a:t>(</a:t>
            </a:r>
            <a:r>
              <a:rPr lang="ko-KR" altLang="en-US" sz="1000" b="1" dirty="0" err="1"/>
              <a:t>핫스탬핑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강 정비 시 필수장비인 양면 </a:t>
            </a:r>
            <a:r>
              <a:rPr lang="ko-KR" altLang="en-US" sz="1000" b="1" dirty="0" err="1"/>
              <a:t>스포트</a:t>
            </a:r>
            <a:r>
              <a:rPr lang="ko-KR" altLang="en-US" sz="1000" b="1" dirty="0"/>
              <a:t> </a:t>
            </a:r>
            <a:r>
              <a:rPr lang="ko-KR" altLang="en-US" sz="1000" b="1" dirty="0" err="1"/>
              <a:t>용접기</a:t>
            </a:r>
            <a:r>
              <a:rPr lang="ko-KR" altLang="en-US" sz="1000" b="1" dirty="0"/>
              <a:t> 사용법을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9p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69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구성부품 및 </a:t>
            </a:r>
            <a:r>
              <a:rPr lang="ko-KR" altLang="en-US" sz="2000" b="1" dirty="0" err="1"/>
              <a:t>부붐위치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 소재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K9(RJ)_2020)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차체구조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+mn-ea"/>
                <a:ea typeface="+mn-ea"/>
              </a:rPr>
              <a:t>어셈블리 </a:t>
            </a:r>
            <a:r>
              <a:rPr lang="en-US" altLang="ko-KR" sz="1000" b="1" dirty="0">
                <a:latin typeface="+mn-ea"/>
                <a:ea typeface="+mn-ea"/>
              </a:rPr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구성부품 및 부품위치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Picture 2" descr="C:\Users\maxto\Downloads\기아 gsw 가이드\10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60" y="1912178"/>
            <a:ext cx="8100000" cy="39650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827584" y="1556792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차체에 사용된 </a:t>
            </a:r>
            <a:r>
              <a:rPr lang="ko-KR" altLang="en-US" sz="1000" b="1" dirty="0" err="1"/>
              <a:t>일반강</a:t>
            </a:r>
            <a:r>
              <a:rPr lang="en-US" altLang="ko-KR" sz="1000" b="1" dirty="0"/>
              <a:t>, </a:t>
            </a:r>
            <a:r>
              <a:rPr lang="ko-KR" altLang="en-US" sz="1000" b="1" dirty="0" err="1"/>
              <a:t>고장력강</a:t>
            </a:r>
            <a:r>
              <a:rPr lang="en-US" altLang="ko-KR" sz="1000" b="1" dirty="0"/>
              <a:t>/</a:t>
            </a:r>
            <a:r>
              <a:rPr lang="ko-KR" altLang="en-US" sz="1000" b="1" dirty="0" err="1"/>
              <a:t>초고장력강</a:t>
            </a:r>
            <a:r>
              <a:rPr lang="en-US" altLang="ko-KR" sz="1000" b="1" dirty="0"/>
              <a:t>, </a:t>
            </a:r>
            <a:r>
              <a:rPr lang="ko-KR" altLang="en-US" sz="1000" b="1" dirty="0" err="1"/>
              <a:t>울트라</a:t>
            </a:r>
            <a:r>
              <a:rPr lang="en-US" altLang="ko-KR" sz="1000" b="1" dirty="0"/>
              <a:t>(</a:t>
            </a:r>
            <a:r>
              <a:rPr lang="ko-KR" altLang="en-US" sz="1000" b="1" dirty="0" err="1"/>
              <a:t>핫스탬핑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강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알루미늄합금 위치를 확인할 수 있다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차체치수도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다양한 위치의 차체 치수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K5(JF)_2020_</a:t>
            </a:r>
            <a:r>
              <a:rPr lang="ko-KR" altLang="en-US" sz="1600" b="1" dirty="0">
                <a:solidFill>
                  <a:srgbClr val="FF0000"/>
                </a:solidFill>
              </a:rPr>
              <a:t>프런트 바디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차체치수도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프런트 바디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사이드 바디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인테리어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리어바디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언더바디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 등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C:\Users\maxto\Downloads\기아 gsw 가이드\11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56" y="1916832"/>
            <a:ext cx="8100000" cy="39756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27584" y="1556792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필요한 부위의 차체치수를 확인할 수 있다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>
            <a:extLst>
              <a:ext uri="{FF2B5EF4-FFF2-40B4-BE49-F238E27FC236}">
                <a16:creationId xmlns:a16="http://schemas.microsoft.com/office/drawing/2014/main" id="{383F5801-C036-4266-8AAB-2E52207B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웹사이트 접속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https://gsw.kia.com</a:t>
            </a:r>
            <a:r>
              <a:rPr lang="en-US" altLang="ko-KR" sz="1600" b="1" dirty="0">
                <a:solidFill>
                  <a:srgbClr val="FF0000"/>
                </a:solidFill>
              </a:rPr>
              <a:t>/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177296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이미 본 사이트에 가입되어 있는 경우</a:t>
            </a:r>
            <a:r>
              <a:rPr lang="en-US" altLang="ko-KR" sz="1000" b="1" dirty="0"/>
              <a:t>,</a:t>
            </a:r>
            <a:r>
              <a:rPr lang="ko-KR" altLang="en-US" sz="1000" b="1" dirty="0"/>
              <a:t> 아이디와 비밀번호를 입력하여 로그인합니다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0" y="1924506"/>
            <a:ext cx="8100000" cy="395276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516693" y="370067"/>
            <a:ext cx="166875" cy="610354"/>
            <a:chOff x="452305" y="662216"/>
            <a:chExt cx="166875" cy="496818"/>
          </a:xfrm>
        </p:grpSpPr>
        <p:sp>
          <p:nvSpPr>
            <p:cNvPr id="30" name="직각 삼각형 2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17505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차체패널 교환 요령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일반사항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 분해 조립을 위한 표시</a:t>
            </a:r>
          </a:p>
        </p:txBody>
      </p:sp>
      <p:grpSp>
        <p:nvGrpSpPr>
          <p:cNvPr id="2" name="그룹 37"/>
          <p:cNvGrpSpPr/>
          <p:nvPr/>
        </p:nvGrpSpPr>
        <p:grpSpPr>
          <a:xfrm>
            <a:off x="516693" y="344175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Picture 2" descr="C:\Users\maxto\Downloads\기아 gsw 가이드\12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0" y="1901681"/>
            <a:ext cx="8100000" cy="39755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1979712" y="5561897"/>
            <a:ext cx="2952328" cy="14401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5576" y="1151404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차체패널 교환 요령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1541641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주의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매뉴얼 내 </a:t>
            </a:r>
            <a:r>
              <a:rPr lang="ko-KR" altLang="en-US" sz="1000" b="1" dirty="0" err="1"/>
              <a:t>스포트</a:t>
            </a:r>
            <a:r>
              <a:rPr lang="ko-KR" altLang="en-US" sz="1000" b="1" dirty="0"/>
              <a:t> 용접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기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의 의미는 양면 스포트 </a:t>
            </a:r>
            <a:r>
              <a:rPr lang="ko-KR" altLang="en-US" sz="1000" b="1" dirty="0" err="1"/>
              <a:t>용접기를</a:t>
            </a:r>
            <a:r>
              <a:rPr lang="ko-KR" altLang="en-US" sz="1000" b="1" dirty="0"/>
              <a:t> 사용하여 용접한다라는 의미이다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1757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차체패널 교환 요령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일반사항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부착방법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용접</a:t>
            </a:r>
            <a:r>
              <a:rPr lang="en-US" altLang="ko-KR" sz="1600" b="1" dirty="0">
                <a:solidFill>
                  <a:srgbClr val="FF0000"/>
                </a:solidFill>
              </a:rPr>
              <a:t>) </a:t>
            </a:r>
            <a:r>
              <a:rPr lang="ko-KR" altLang="en-US" sz="1600" b="1" dirty="0">
                <a:solidFill>
                  <a:srgbClr val="FF0000"/>
                </a:solidFill>
              </a:rPr>
              <a:t>일반사항</a:t>
            </a:r>
          </a:p>
        </p:txBody>
      </p:sp>
      <p:grpSp>
        <p:nvGrpSpPr>
          <p:cNvPr id="2" name="그룹 37"/>
          <p:cNvGrpSpPr/>
          <p:nvPr/>
        </p:nvGrpSpPr>
        <p:grpSpPr>
          <a:xfrm>
            <a:off x="516693" y="348427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Picture 2" descr="C:\Users\maxto\Downloads\기아 gsw 가이드\12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0" y="1905933"/>
            <a:ext cx="8100000" cy="39713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1770615" y="3371274"/>
            <a:ext cx="6660168" cy="58825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27584" y="1545893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양면 </a:t>
            </a:r>
            <a:r>
              <a:rPr lang="ko-KR" altLang="en-US" sz="1000" b="1" dirty="0" err="1"/>
              <a:t>스포트</a:t>
            </a:r>
            <a:r>
              <a:rPr lang="ko-KR" altLang="en-US" sz="1000" b="1" dirty="0"/>
              <a:t> 용접이 가장 효과적이며</a:t>
            </a:r>
            <a:r>
              <a:rPr lang="en-US" altLang="ko-KR" sz="1000" b="1" dirty="0"/>
              <a:t>, </a:t>
            </a:r>
            <a:r>
              <a:rPr lang="ko-KR" altLang="en-US" sz="1000" b="1" dirty="0" err="1"/>
              <a:t>스포트</a:t>
            </a:r>
            <a:r>
              <a:rPr lang="ko-KR" altLang="en-US" sz="1000" b="1" dirty="0"/>
              <a:t> 용접이 불가능한 부분에 </a:t>
            </a:r>
            <a:r>
              <a:rPr lang="ko-KR" altLang="en-US" sz="1000" b="1" dirty="0" err="1"/>
              <a:t>미그</a:t>
            </a:r>
            <a:r>
              <a:rPr lang="ko-KR" altLang="en-US" sz="1000" b="1" dirty="0"/>
              <a:t> 플러그 용접을 실시 하여야 한다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1155656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차체패널 교환 요령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1593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차체패널 교환 요령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일반사항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>
                <a:solidFill>
                  <a:srgbClr val="FF0000"/>
                </a:solidFill>
              </a:rPr>
              <a:t>캐미칼</a:t>
            </a:r>
            <a:r>
              <a:rPr lang="ko-KR" altLang="en-US" sz="1600" b="1" dirty="0">
                <a:solidFill>
                  <a:srgbClr val="FF0000"/>
                </a:solidFill>
              </a:rPr>
              <a:t> 사용 일반사항</a:t>
            </a:r>
          </a:p>
        </p:txBody>
      </p:sp>
      <p:grpSp>
        <p:nvGrpSpPr>
          <p:cNvPr id="2" name="그룹 37"/>
          <p:cNvGrpSpPr/>
          <p:nvPr/>
        </p:nvGrpSpPr>
        <p:grpSpPr>
          <a:xfrm>
            <a:off x="516693" y="348263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Picture 4" descr="C:\Users\maxto\Downloads\기아 gsw 가이드\20190424_1149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56" y="1905769"/>
            <a:ext cx="8100000" cy="39715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3" name="직사각형 22"/>
          <p:cNvSpPr/>
          <p:nvPr/>
        </p:nvSpPr>
        <p:spPr>
          <a:xfrm>
            <a:off x="1979712" y="3480280"/>
            <a:ext cx="5184576" cy="216024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27584" y="154572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수리가 완료된 차량에 부식 방지제 및 </a:t>
            </a:r>
            <a:r>
              <a:rPr lang="ko-KR" altLang="en-US" sz="1000" b="1" dirty="0" err="1"/>
              <a:t>실런트등을</a:t>
            </a:r>
            <a:r>
              <a:rPr lang="ko-KR" altLang="en-US" sz="1000" b="1" dirty="0"/>
              <a:t> 도포한다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1155492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차체패널 교환 요령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5923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err="1"/>
              <a:t>캐미컬</a:t>
            </a:r>
            <a:r>
              <a:rPr lang="ko-KR" altLang="en-US" sz="2000" b="1" dirty="0"/>
              <a:t> 제품 사용량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차종에 따른 </a:t>
            </a:r>
            <a:r>
              <a:rPr lang="ko-KR" altLang="en-US" sz="1600" b="1" dirty="0" err="1">
                <a:solidFill>
                  <a:srgbClr val="FF0000"/>
                </a:solidFill>
              </a:rPr>
              <a:t>캐미컬</a:t>
            </a:r>
            <a:r>
              <a:rPr lang="ko-KR" altLang="en-US" sz="1600" b="1" dirty="0">
                <a:solidFill>
                  <a:srgbClr val="FF0000"/>
                </a:solidFill>
              </a:rPr>
              <a:t> 제품 사용량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중형</a:t>
            </a:r>
            <a:r>
              <a:rPr lang="en-US" altLang="ko-KR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>
                <a:solidFill>
                  <a:srgbClr val="FF0000"/>
                </a:solidFill>
              </a:rPr>
              <a:t>대형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59822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차체패널 교환 요령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</a:t>
            </a:r>
            <a:r>
              <a:rPr lang="en-US" altLang="ko-KR" sz="1000" b="1" dirty="0"/>
              <a:t> &gt;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캐미칼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 제품 사용량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516693" y="352593"/>
            <a:ext cx="166875" cy="610354"/>
            <a:chOff x="452305" y="662216"/>
            <a:chExt cx="166875" cy="496818"/>
          </a:xfrm>
        </p:grpSpPr>
        <p:sp>
          <p:nvSpPr>
            <p:cNvPr id="26" name="직각 삼각형 25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각 삼각형 26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maxto\Downloads\기아 gsw 가이드\13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312" y="1910099"/>
            <a:ext cx="8100000" cy="396717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7584" y="155005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</a:t>
            </a:r>
            <a:r>
              <a:rPr lang="ko-KR" altLang="en-US" sz="1000" b="1" dirty="0" err="1"/>
              <a:t>차종별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소형</a:t>
            </a:r>
            <a:r>
              <a:rPr lang="en-US" altLang="ko-KR" sz="1000" b="1" dirty="0"/>
              <a:t>/</a:t>
            </a:r>
            <a:r>
              <a:rPr lang="ko-KR" altLang="en-US" sz="1000" b="1" dirty="0" err="1"/>
              <a:t>준중형</a:t>
            </a:r>
            <a:r>
              <a:rPr lang="en-US" altLang="ko-KR" sz="1000" b="1" dirty="0"/>
              <a:t>/</a:t>
            </a:r>
            <a:r>
              <a:rPr lang="ko-KR" altLang="en-US" sz="1000" b="1" dirty="0"/>
              <a:t>중형</a:t>
            </a:r>
            <a:r>
              <a:rPr lang="en-US" altLang="ko-KR" sz="1000" b="1" dirty="0"/>
              <a:t>/</a:t>
            </a:r>
            <a:r>
              <a:rPr lang="ko-KR" altLang="en-US" sz="1000" b="1" dirty="0"/>
              <a:t>대형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로 분류된 </a:t>
            </a:r>
            <a:r>
              <a:rPr lang="ko-KR" altLang="en-US" sz="1000" b="1" dirty="0" err="1"/>
              <a:t>캐미컬</a:t>
            </a:r>
            <a:r>
              <a:rPr lang="ko-KR" altLang="en-US" sz="1000" b="1" dirty="0"/>
              <a:t> 제품 사용량을 확인할 수 있다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19592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차체패널 교환 요령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차체패널 부위별 </a:t>
            </a:r>
            <a:r>
              <a:rPr lang="ko-KR" altLang="en-US" sz="1600" b="1" dirty="0" err="1">
                <a:solidFill>
                  <a:srgbClr val="FF0000"/>
                </a:solidFill>
              </a:rPr>
              <a:t>캐미컬</a:t>
            </a:r>
            <a:r>
              <a:rPr lang="ko-KR" altLang="en-US" sz="1600" b="1" dirty="0">
                <a:solidFill>
                  <a:srgbClr val="FF0000"/>
                </a:solidFill>
              </a:rPr>
              <a:t> 종류 및 사용량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K3(BD)_2019_</a:t>
            </a:r>
            <a:r>
              <a:rPr lang="ko-KR" altLang="en-US" sz="1600" b="1" dirty="0">
                <a:solidFill>
                  <a:srgbClr val="FF0000"/>
                </a:solidFill>
              </a:rPr>
              <a:t>쿼터 </a:t>
            </a:r>
            <a:r>
              <a:rPr lang="ko-KR" altLang="en-US" sz="1600" b="1" dirty="0" err="1">
                <a:solidFill>
                  <a:srgbClr val="FF0000"/>
                </a:solidFill>
              </a:rPr>
              <a:t>인너</a:t>
            </a:r>
            <a:r>
              <a:rPr lang="ko-KR" altLang="en-US" sz="1600" b="1" dirty="0">
                <a:solidFill>
                  <a:srgbClr val="FF0000"/>
                </a:solidFill>
              </a:rPr>
              <a:t> 패널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53491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차체패널 교환 요령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쿼터 </a:t>
            </a:r>
            <a:r>
              <a:rPr lang="ko-KR" altLang="en-US" sz="1000" b="1" dirty="0" err="1"/>
              <a:t>인너</a:t>
            </a:r>
            <a:r>
              <a:rPr lang="ko-KR" altLang="en-US" sz="1000" b="1" dirty="0"/>
              <a:t> 패널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차체수리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516693" y="346262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Picture 6" descr="C:\Users\maxto\Downloads\기아 gsw 가이드\14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0" y="1903768"/>
            <a:ext cx="8100000" cy="397350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27584" y="154372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각 차체패널 교환에 필요한 </a:t>
            </a:r>
            <a:r>
              <a:rPr lang="ko-KR" altLang="en-US" sz="1000" b="1" dirty="0" err="1"/>
              <a:t>캐미컬</a:t>
            </a:r>
            <a:r>
              <a:rPr lang="ko-KR" altLang="en-US" sz="1000" b="1" dirty="0"/>
              <a:t> 종류와 사용량을 확인하여야 한다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1758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차체패널 교환 요령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차체패널 </a:t>
            </a:r>
            <a:r>
              <a:rPr lang="ko-KR" altLang="en-US" sz="1600" b="1" dirty="0" err="1">
                <a:solidFill>
                  <a:srgbClr val="FF0000"/>
                </a:solidFill>
              </a:rPr>
              <a:t>탈거</a:t>
            </a:r>
            <a:r>
              <a:rPr lang="ko-KR" altLang="en-US" sz="1600" b="1" dirty="0">
                <a:solidFill>
                  <a:srgbClr val="FF0000"/>
                </a:solidFill>
              </a:rPr>
              <a:t> 및 장착 정보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K3(BD)_2019_</a:t>
            </a:r>
            <a:r>
              <a:rPr lang="ko-KR" altLang="en-US" sz="1600" b="1" dirty="0">
                <a:solidFill>
                  <a:srgbClr val="FF0000"/>
                </a:solidFill>
              </a:rPr>
              <a:t>쿼터 </a:t>
            </a:r>
            <a:r>
              <a:rPr lang="ko-KR" altLang="en-US" sz="1600" b="1" dirty="0" err="1">
                <a:solidFill>
                  <a:srgbClr val="FF0000"/>
                </a:solidFill>
              </a:rPr>
              <a:t>인너</a:t>
            </a:r>
            <a:r>
              <a:rPr lang="ko-KR" altLang="en-US" sz="1600" b="1" dirty="0">
                <a:solidFill>
                  <a:srgbClr val="FF0000"/>
                </a:solidFill>
              </a:rPr>
              <a:t> 패널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55657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차체패널 교환 요령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쿼터 </a:t>
            </a:r>
            <a:r>
              <a:rPr lang="ko-KR" altLang="en-US" sz="1000" b="1" dirty="0" err="1"/>
              <a:t>인너</a:t>
            </a:r>
            <a:r>
              <a:rPr lang="ko-KR" altLang="en-US" sz="1000" b="1" dirty="0"/>
              <a:t> 패널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차체수리</a:t>
            </a:r>
          </a:p>
        </p:txBody>
      </p:sp>
      <p:grpSp>
        <p:nvGrpSpPr>
          <p:cNvPr id="2" name="그룹 38"/>
          <p:cNvGrpSpPr/>
          <p:nvPr/>
        </p:nvGrpSpPr>
        <p:grpSpPr>
          <a:xfrm>
            <a:off x="516693" y="348428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7584" y="1545894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용접 및 </a:t>
            </a:r>
            <a:r>
              <a:rPr lang="ko-KR" altLang="en-US" sz="1000" b="1" dirty="0" err="1"/>
              <a:t>구조용</a:t>
            </a:r>
            <a:r>
              <a:rPr lang="ko-KR" altLang="en-US" sz="1000" b="1" dirty="0"/>
              <a:t> 접착제 사용 위치를 확인할 수 있다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Picture 2" descr="C:\Users\maxto\Downloads\기아 gsw 가이드\14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5934"/>
            <a:ext cx="8100000" cy="39713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15342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차체패널 교환 요령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 패널 패널 장착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K3(BD)_2019_</a:t>
            </a:r>
            <a:r>
              <a:rPr lang="ko-KR" altLang="en-US" sz="1600" b="1" dirty="0">
                <a:solidFill>
                  <a:srgbClr val="FF0000"/>
                </a:solidFill>
              </a:rPr>
              <a:t>쿼터 </a:t>
            </a:r>
            <a:r>
              <a:rPr lang="ko-KR" altLang="en-US" sz="1600" b="1" dirty="0" err="1">
                <a:solidFill>
                  <a:srgbClr val="FF0000"/>
                </a:solidFill>
              </a:rPr>
              <a:t>인너</a:t>
            </a:r>
            <a:r>
              <a:rPr lang="ko-KR" altLang="en-US" sz="1600" b="1" dirty="0">
                <a:solidFill>
                  <a:srgbClr val="FF0000"/>
                </a:solidFill>
              </a:rPr>
              <a:t> 패널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49241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차체패널 교환 요령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쿼터 </a:t>
            </a:r>
            <a:r>
              <a:rPr lang="ko-KR" altLang="en-US" sz="1000" b="1" dirty="0" err="1"/>
              <a:t>인너</a:t>
            </a:r>
            <a:r>
              <a:rPr lang="ko-KR" altLang="en-US" sz="1000" b="1" dirty="0"/>
              <a:t> 패널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정비절차</a:t>
            </a:r>
          </a:p>
        </p:txBody>
      </p:sp>
      <p:grpSp>
        <p:nvGrpSpPr>
          <p:cNvPr id="2" name="그룹 38"/>
          <p:cNvGrpSpPr/>
          <p:nvPr/>
        </p:nvGrpSpPr>
        <p:grpSpPr>
          <a:xfrm>
            <a:off x="516693" y="342012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3" descr="C:\Users\maxto\Downloads\기아 gsw 가이드\14p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80" y="1899518"/>
            <a:ext cx="8100000" cy="39777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27584" y="1539478"/>
            <a:ext cx="741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패널 부착 시 발생되는 부착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용접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은 본 매뉴얼에서 특별히 지시한 부분을 제외한 모든 부분에 양면 스포트 용접을 한다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51824" y="3463374"/>
            <a:ext cx="4176464" cy="36004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 </a:t>
            </a:r>
            <a:r>
              <a:rPr lang="ko-KR" altLang="en-US" sz="2000" b="1" dirty="0" err="1"/>
              <a:t>실링</a:t>
            </a:r>
            <a:endParaRPr lang="ko-KR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 부위별 </a:t>
            </a:r>
            <a:r>
              <a:rPr lang="ko-KR" altLang="en-US" sz="1600" b="1" dirty="0" err="1">
                <a:solidFill>
                  <a:srgbClr val="FF0000"/>
                </a:solidFill>
              </a:rPr>
              <a:t>실링</a:t>
            </a:r>
            <a:r>
              <a:rPr lang="ko-KR" altLang="en-US" sz="1600" b="1" dirty="0">
                <a:solidFill>
                  <a:srgbClr val="FF0000"/>
                </a:solidFill>
              </a:rPr>
              <a:t> 위치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카니발</a:t>
            </a:r>
            <a:r>
              <a:rPr lang="en-US" altLang="ko-KR" sz="1600" b="1" dirty="0">
                <a:solidFill>
                  <a:srgbClr val="FF0000"/>
                </a:solidFill>
              </a:rPr>
              <a:t>(YP)_2019)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 </a:t>
            </a:r>
            <a:r>
              <a:rPr lang="ko-KR" altLang="en-US" sz="1000" b="1" dirty="0" err="1"/>
              <a:t>실링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도어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테일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게이트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후드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외장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내장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언더바디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 등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Picture 2" descr="C:\Users\maxto\Downloads\기아 gsw 가이드\15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21" y="1907419"/>
            <a:ext cx="8100000" cy="39629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27584" y="1539478"/>
            <a:ext cx="741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선택한 차체 부위별 </a:t>
            </a:r>
            <a:r>
              <a:rPr lang="ko-KR" altLang="en-US" sz="1000" b="1" dirty="0" err="1"/>
              <a:t>실링</a:t>
            </a:r>
            <a:r>
              <a:rPr lang="ko-KR" altLang="en-US" sz="1000" b="1" dirty="0"/>
              <a:t> 위치를 확인 할 수 있다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부식 방지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방진 패드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>
                <a:solidFill>
                  <a:srgbClr val="FF0000"/>
                </a:solidFill>
              </a:rPr>
              <a:t>스토닉</a:t>
            </a:r>
            <a:r>
              <a:rPr lang="en-US" altLang="ko-KR" sz="1600" b="1" dirty="0">
                <a:solidFill>
                  <a:srgbClr val="FF0000"/>
                </a:solidFill>
              </a:rPr>
              <a:t>(YB CUV)_2019)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부식 방지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방진 패드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99" y="1560503"/>
            <a:ext cx="5888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000" b="1" dirty="0"/>
              <a:t> 방진패드 적용이 어려운 경우 우레탄 </a:t>
            </a:r>
            <a:r>
              <a:rPr lang="ko-KR" altLang="en-US" sz="1000" b="1" dirty="0" err="1"/>
              <a:t>실런트를</a:t>
            </a:r>
            <a:r>
              <a:rPr lang="ko-KR" altLang="en-US" sz="1000" b="1" dirty="0"/>
              <a:t> 방진패드 대용으로 </a:t>
            </a:r>
            <a:r>
              <a:rPr lang="ko-KR" altLang="en-US" sz="1000" b="1" dirty="0" err="1"/>
              <a:t>사용가능하다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grpSp>
        <p:nvGrpSpPr>
          <p:cNvPr id="36" name="그룹 3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9" name="직각 삼각형 2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각 삼각형 3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4" descr="C:\Users\maxto\Downloads\기아 gsw 가이드\16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9905"/>
            <a:ext cx="8100000" cy="39735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부식 방지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1600" b="1" dirty="0" err="1">
                <a:solidFill>
                  <a:srgbClr val="FF0000"/>
                </a:solidFill>
              </a:rPr>
              <a:t>언더</a:t>
            </a:r>
            <a:r>
              <a:rPr lang="ko-KR" altLang="en-US" sz="1600" b="1" dirty="0">
                <a:solidFill>
                  <a:srgbClr val="FF0000"/>
                </a:solidFill>
              </a:rPr>
              <a:t> 코트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>
                <a:solidFill>
                  <a:srgbClr val="FF0000"/>
                </a:solidFill>
              </a:rPr>
              <a:t>스토닉</a:t>
            </a:r>
            <a:r>
              <a:rPr lang="en-US" altLang="ko-KR" sz="1600" b="1" dirty="0">
                <a:solidFill>
                  <a:srgbClr val="FF0000"/>
                </a:solidFill>
              </a:rPr>
              <a:t>(YB CUV)_2019)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부식 방지 </a:t>
            </a:r>
            <a:r>
              <a:rPr lang="en-US" altLang="ko-KR" sz="1000" b="1" dirty="0"/>
              <a:t>&gt;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언더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 코트</a:t>
            </a:r>
          </a:p>
        </p:txBody>
      </p:sp>
      <p:grpSp>
        <p:nvGrpSpPr>
          <p:cNvPr id="2" name="그룹 3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9" name="직각 삼각형 2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각 삼각형 3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16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9905"/>
            <a:ext cx="8100000" cy="39650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4099" y="1560503"/>
            <a:ext cx="6176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000" b="1" dirty="0"/>
              <a:t> </a:t>
            </a:r>
            <a:r>
              <a:rPr lang="ko-KR" altLang="en-US" sz="1000" b="1" dirty="0" err="1"/>
              <a:t>언더</a:t>
            </a:r>
            <a:r>
              <a:rPr lang="ko-KR" altLang="en-US" sz="1000" b="1" dirty="0"/>
              <a:t> 코트는 부식 및 </a:t>
            </a:r>
            <a:r>
              <a:rPr lang="ko-KR" altLang="en-US" sz="1000" b="1" dirty="0" err="1"/>
              <a:t>스톤치팅과</a:t>
            </a:r>
            <a:r>
              <a:rPr lang="ko-KR" altLang="en-US" sz="1000" b="1" dirty="0"/>
              <a:t> 진동을 감소하기 위해 </a:t>
            </a:r>
            <a:r>
              <a:rPr lang="ko-KR" altLang="en-US" sz="1000" b="1" dirty="0" err="1"/>
              <a:t>플로어와</a:t>
            </a:r>
            <a:r>
              <a:rPr lang="ko-KR" altLang="en-US" sz="1000" b="1" dirty="0"/>
              <a:t> 쿼터 </a:t>
            </a:r>
            <a:r>
              <a:rPr lang="ko-KR" altLang="en-US" sz="1000" b="1" dirty="0" err="1"/>
              <a:t>인너패널</a:t>
            </a:r>
            <a:r>
              <a:rPr lang="ko-KR" altLang="en-US" sz="1000" b="1" dirty="0"/>
              <a:t> 등에 도포된다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4907C64C-78CA-4F4C-B148-5546C797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회원가입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개인회원도 가입가능</a:t>
            </a:r>
          </a:p>
        </p:txBody>
      </p:sp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39" y="1926388"/>
            <a:ext cx="2999989" cy="150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2892" y="4397041"/>
            <a:ext cx="3545343" cy="17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101"/>
          <p:cNvSpPr txBox="1"/>
          <p:nvPr/>
        </p:nvSpPr>
        <p:spPr>
          <a:xfrm>
            <a:off x="763707" y="1700808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1. </a:t>
            </a:r>
            <a:r>
              <a:rPr lang="ko-KR" altLang="en-US" sz="1000" b="1" dirty="0"/>
              <a:t>로그인 창 밑의 </a:t>
            </a:r>
            <a:r>
              <a:rPr lang="en-US" altLang="ko-KR" sz="1000" b="1" dirty="0"/>
              <a:t>‘</a:t>
            </a:r>
            <a:r>
              <a:rPr lang="ko-KR" altLang="en-US" sz="1000" b="1" dirty="0"/>
              <a:t>회원가입</a:t>
            </a:r>
            <a:r>
              <a:rPr lang="en-US" altLang="ko-KR" sz="1000" b="1" dirty="0"/>
              <a:t>’</a:t>
            </a:r>
            <a:r>
              <a:rPr lang="ko-KR" altLang="en-US" sz="1000" b="1" dirty="0"/>
              <a:t>을 클릭합니다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868163" y="1700808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2. </a:t>
            </a:r>
            <a:r>
              <a:rPr lang="ko-KR" altLang="en-US" sz="1000" b="1" dirty="0"/>
              <a:t>약관을 확인하여 동의합니다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860032" y="4005064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4. </a:t>
            </a:r>
            <a:r>
              <a:rPr lang="ko-KR" altLang="en-US" sz="1000" b="1" dirty="0"/>
              <a:t>회원 정보를 입력하여 가입합니다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788" y="2039549"/>
            <a:ext cx="3466767" cy="16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직사각형 105"/>
          <p:cNvSpPr/>
          <p:nvPr/>
        </p:nvSpPr>
        <p:spPr>
          <a:xfrm>
            <a:off x="1698537" y="5022369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576" y="4343475"/>
            <a:ext cx="3535319" cy="138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755576" y="4005064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3. </a:t>
            </a:r>
            <a:r>
              <a:rPr lang="ko-KR" altLang="en-US" sz="1000" b="1" dirty="0" err="1"/>
              <a:t>사번이</a:t>
            </a:r>
            <a:r>
              <a:rPr lang="ko-KR" altLang="en-US" sz="1000" b="1" dirty="0"/>
              <a:t> 없어도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개인회원으로 가입이 가능합니다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109" name="직사각형 108"/>
          <p:cNvSpPr/>
          <p:nvPr/>
        </p:nvSpPr>
        <p:spPr>
          <a:xfrm>
            <a:off x="2918356" y="312572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1894116" y="5425473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720080" y="1177296"/>
            <a:ext cx="846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본 사이트에 가입되어 있지 않은 경우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회원가입이 필요합니다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19" name="직각 삼각형 1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각 삼각형 1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부식 방지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1600" b="1" dirty="0" err="1">
                <a:solidFill>
                  <a:srgbClr val="FF0000"/>
                </a:solidFill>
              </a:rPr>
              <a:t>캐비티</a:t>
            </a:r>
            <a:r>
              <a:rPr lang="ko-KR" altLang="en-US" sz="1600" b="1" dirty="0">
                <a:solidFill>
                  <a:srgbClr val="FF0000"/>
                </a:solidFill>
              </a:rPr>
              <a:t> 왁스 도포지역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>
                <a:solidFill>
                  <a:srgbClr val="FF0000"/>
                </a:solidFill>
              </a:rPr>
              <a:t>스토닉</a:t>
            </a:r>
            <a:r>
              <a:rPr lang="en-US" altLang="ko-KR" sz="1600" b="1" dirty="0">
                <a:solidFill>
                  <a:srgbClr val="FF0000"/>
                </a:solidFill>
              </a:rPr>
              <a:t>(YB CUV)_2019)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부식 방지 </a:t>
            </a:r>
            <a:r>
              <a:rPr lang="en-US" altLang="ko-KR" sz="1000" b="1" dirty="0"/>
              <a:t>&gt; </a:t>
            </a:r>
            <a:r>
              <a:rPr lang="ko-KR" altLang="en-US" sz="1000" b="1" dirty="0" err="1">
                <a:latin typeface="나눔고딕 ExtraBold" pitchFamily="50" charset="-127"/>
                <a:ea typeface="나눔고딕 ExtraBold" pitchFamily="50" charset="-127"/>
              </a:rPr>
              <a:t>캐비티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 왁스 도포지역</a:t>
            </a:r>
          </a:p>
        </p:txBody>
      </p:sp>
      <p:grpSp>
        <p:nvGrpSpPr>
          <p:cNvPr id="2" name="그룹 3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9" name="직각 삼각형 2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각 삼각형 3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16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9905"/>
            <a:ext cx="8100000" cy="3969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4099" y="1560503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000" b="1" dirty="0"/>
              <a:t> </a:t>
            </a:r>
            <a:r>
              <a:rPr lang="ko-KR" altLang="en-US" sz="1000" b="1" dirty="0" err="1"/>
              <a:t>캐비티</a:t>
            </a:r>
            <a:r>
              <a:rPr lang="ko-KR" altLang="en-US" sz="1000" b="1" dirty="0"/>
              <a:t> 왁스 투입구를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02" y="323841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 수리 공구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 수리에 필요한 공구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6380" y="1157740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 수리 공구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차체 수리 공구 </a:t>
            </a:r>
            <a:r>
              <a:rPr lang="en-US" altLang="ko-KR" sz="1000" b="1" dirty="0"/>
              <a:t>&gt; 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특수공구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516693" y="350511"/>
            <a:ext cx="166875" cy="610354"/>
            <a:chOff x="452305" y="662216"/>
            <a:chExt cx="166875" cy="496818"/>
          </a:xfrm>
        </p:grpSpPr>
        <p:sp>
          <p:nvSpPr>
            <p:cNvPr id="10" name="직각 삼각형 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각 삼각형 1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Picture 2" descr="C:\Users\maxto\Downloads\기아 gsw 가이드\17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92" y="1908017"/>
            <a:ext cx="8100000" cy="3969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1835696" y="3420185"/>
            <a:ext cx="6624736" cy="576064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27584" y="1547977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그림과 같이 매뉴얼 내 </a:t>
            </a:r>
            <a:r>
              <a:rPr lang="ko-KR" altLang="en-US" sz="1000" b="1" dirty="0" err="1"/>
              <a:t>스포트</a:t>
            </a:r>
            <a:r>
              <a:rPr lang="ko-KR" altLang="en-US" sz="1000" b="1" dirty="0"/>
              <a:t> 용접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기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의 의미는 양면 스포트 </a:t>
            </a:r>
            <a:r>
              <a:rPr lang="ko-KR" altLang="en-US" sz="1000" b="1" dirty="0" err="1"/>
              <a:t>용접기를</a:t>
            </a:r>
            <a:r>
              <a:rPr lang="ko-KR" altLang="en-US" sz="1000" b="1" dirty="0"/>
              <a:t> 사용하여 용접한다라는 의미이다</a:t>
            </a:r>
            <a:r>
              <a:rPr lang="en-US" altLang="ko-KR" sz="1000" b="1" dirty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>
            <a:extLst>
              <a:ext uri="{FF2B5EF4-FFF2-40B4-BE49-F238E27FC236}">
                <a16:creationId xmlns:a16="http://schemas.microsoft.com/office/drawing/2014/main" id="{383F5801-C036-4266-8AAB-2E52207B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err="1"/>
              <a:t>오토큐용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웹싸이트</a:t>
            </a:r>
            <a:r>
              <a:rPr lang="ko-KR" altLang="en-US" sz="2000" b="1" dirty="0"/>
              <a:t> 접속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좌측 하부 </a:t>
            </a:r>
            <a:r>
              <a:rPr lang="en-US" altLang="ko-KR" sz="2000" b="1" dirty="0"/>
              <a:t>“</a:t>
            </a:r>
            <a:r>
              <a:rPr lang="ko-KR" altLang="en-US" sz="2000" b="1" dirty="0">
                <a:solidFill>
                  <a:srgbClr val="FF0000"/>
                </a:solidFill>
              </a:rPr>
              <a:t>기술정보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클릭 </a:t>
            </a:r>
            <a:r>
              <a:rPr lang="ko-KR" altLang="en-US" sz="2000" b="1" dirty="0" err="1"/>
              <a:t>메인페이지</a:t>
            </a:r>
            <a:r>
              <a:rPr lang="ko-KR" altLang="en-US" sz="2000" b="1" dirty="0"/>
              <a:t> 이동</a:t>
            </a:r>
            <a:endParaRPr lang="en-US" altLang="ko-KR" sz="20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516693" y="370067"/>
            <a:ext cx="166875" cy="610354"/>
            <a:chOff x="452305" y="662216"/>
            <a:chExt cx="166875" cy="496818"/>
          </a:xfrm>
        </p:grpSpPr>
        <p:sp>
          <p:nvSpPr>
            <p:cNvPr id="30" name="직각 삼각형 2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14508" r="26375" b="11070"/>
          <a:stretch/>
        </p:blipFill>
        <p:spPr>
          <a:xfrm>
            <a:off x="179512" y="1071041"/>
            <a:ext cx="8640960" cy="5609060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 rot="8171018">
            <a:off x="628499" y="5746642"/>
            <a:ext cx="1231649" cy="3802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20319" y="5097074"/>
            <a:ext cx="367240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왼쪽 하단 기술정보 클릭</a:t>
            </a:r>
          </a:p>
        </p:txBody>
      </p:sp>
    </p:spTree>
    <p:extLst>
      <p:ext uri="{BB962C8B-B14F-4D97-AF65-F5344CB8AC3E}">
        <p14:creationId xmlns:p14="http://schemas.microsoft.com/office/powerpoint/2010/main" val="319170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로그인 시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개인회원도 기아 </a:t>
            </a:r>
            <a:r>
              <a:rPr lang="en-US" altLang="ko-KR" sz="1000" b="1" dirty="0"/>
              <a:t>GSW</a:t>
            </a:r>
            <a:r>
              <a:rPr lang="ko-KR" altLang="en-US" sz="1000" b="1" dirty="0"/>
              <a:t>에서 제공하는 매뉴얼 및 정보를 확인할 수 있습니다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0" y="1905872"/>
            <a:ext cx="8100000" cy="368336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709856" y="296313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4907C64C-78CA-4F4C-B148-5546C797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메인 페이지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로그인 시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메인 페이지 자동이동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6" name="직각 삼각형 25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각 삼각형 26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>
            <a:extLst>
              <a:ext uri="{FF2B5EF4-FFF2-40B4-BE49-F238E27FC236}">
                <a16:creationId xmlns:a16="http://schemas.microsoft.com/office/drawing/2014/main" id="{CFE60AF8-5FAF-43D0-A1EC-D8B5CE5B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매뉴얼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차체수리 매뉴얼 선택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메인 페이지에서 </a:t>
            </a:r>
            <a:r>
              <a:rPr lang="en-US" altLang="ko-KR" sz="1000" b="1" dirty="0"/>
              <a:t>‘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매뉴얼</a:t>
            </a:r>
            <a:r>
              <a:rPr lang="en-US" altLang="ko-KR" sz="1000" b="1" dirty="0"/>
              <a:t>’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&gt; ‘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차체매뉴얼</a:t>
            </a:r>
            <a:r>
              <a:rPr lang="en-US" altLang="ko-KR" sz="1000" b="1" dirty="0"/>
              <a:t>’</a:t>
            </a:r>
            <a:r>
              <a:rPr lang="ko-KR" altLang="en-US" sz="1000" b="1" dirty="0"/>
              <a:t>을 선택합니다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0" y="1916832"/>
            <a:ext cx="8100000" cy="38902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721668" y="2982087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979316" y="2430126"/>
            <a:ext cx="440556" cy="237232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845856" y="3708899"/>
            <a:ext cx="565904" cy="144016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900958" y="2366147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47618" y="2309379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16" name="타원 15"/>
          <p:cNvSpPr/>
          <p:nvPr/>
        </p:nvSpPr>
        <p:spPr>
          <a:xfrm>
            <a:off x="1748830" y="3628001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95490" y="3571233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5" name="직각 삼각형 24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각 삼각형 26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차량 선택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승용</a:t>
            </a:r>
            <a:r>
              <a:rPr lang="en-US" altLang="ko-KR" sz="1600" b="1" dirty="0">
                <a:solidFill>
                  <a:srgbClr val="FF0000"/>
                </a:solidFill>
              </a:rPr>
              <a:t>_stinger(CK)_2019)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0" y="1903769"/>
            <a:ext cx="8100000" cy="397350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 모델</a:t>
            </a:r>
            <a:r>
              <a:rPr lang="ko-KR" altLang="en-US" sz="1000" b="1" dirty="0"/>
              <a:t>에서 차체매뉴얼이 필요한 차량을 선택할 수 있습니다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13" name="직사각형 12"/>
          <p:cNvSpPr/>
          <p:nvPr/>
        </p:nvSpPr>
        <p:spPr>
          <a:xfrm>
            <a:off x="2440602" y="2999011"/>
            <a:ext cx="979270" cy="1117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345596" y="2921923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92256" y="2865155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2411760" y="4780809"/>
            <a:ext cx="936104" cy="7200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323748" y="4693561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70408" y="4622939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차체수리서 선택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예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승용</a:t>
            </a:r>
            <a:r>
              <a:rPr lang="en-US" altLang="ko-KR" sz="1600" b="1" dirty="0">
                <a:solidFill>
                  <a:srgbClr val="FF0000"/>
                </a:solidFill>
              </a:rPr>
              <a:t>_stinger(CK)_2019)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000" b="1" dirty="0"/>
              <a:t> Stinger(CK) </a:t>
            </a:r>
            <a:r>
              <a:rPr lang="ko-KR" altLang="en-US" sz="1000" b="1" dirty="0"/>
              <a:t>차체매뉴얼에서 </a:t>
            </a:r>
            <a:r>
              <a:rPr lang="en-US" altLang="ko-KR" sz="1000" b="1" dirty="0"/>
              <a:t>‘</a:t>
            </a:r>
            <a:r>
              <a:rPr lang="en-US" altLang="ko-KR" sz="1000" b="1" dirty="0">
                <a:latin typeface="+mn-ea"/>
                <a:ea typeface="+mn-ea"/>
              </a:rPr>
              <a:t>2019’ Body Repair Manual </a:t>
            </a:r>
            <a:r>
              <a:rPr lang="en-US" altLang="ko-KR" sz="1000" b="1" dirty="0"/>
              <a:t>&gt; ‘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차체수리서</a:t>
            </a:r>
            <a:r>
              <a:rPr lang="en-US" altLang="ko-KR" sz="1000" b="1" dirty="0"/>
              <a:t>’ </a:t>
            </a:r>
            <a:r>
              <a:rPr lang="ko-KR" altLang="en-US" sz="1000" b="1" dirty="0"/>
              <a:t>를 선택합니다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C:\Users\maxto\Downloads\기아 gsw 가이드\20190424_1323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98" y="1887906"/>
            <a:ext cx="8100000" cy="39755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차체수리서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일반사항</a:t>
            </a:r>
            <a:r>
              <a:rPr lang="en-US" altLang="ko-KR" sz="2000" b="1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차체수리에 필요한 기본절차 및 안전사항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/>
              <a:t> 차체수리 기본 절차 및 안전 사항을 확인할 수 있다</a:t>
            </a:r>
            <a:r>
              <a:rPr lang="en-US" altLang="ko-KR" sz="1000" b="1" dirty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/>
              <a:t> 차체수리서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일반사항 </a:t>
            </a:r>
            <a:r>
              <a:rPr lang="en-US" altLang="ko-KR" sz="1000" b="1" dirty="0"/>
              <a:t>&gt; ‘</a:t>
            </a:r>
            <a:r>
              <a:rPr lang="ko-KR" altLang="en-US" sz="1000" b="1" dirty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Picture 7" descr="C:\Users\maxto\Downloads\기아 gsw 가이드\7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967" y="1909905"/>
            <a:ext cx="8100000" cy="4759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1085</Words>
  <Application>Microsoft Office PowerPoint</Application>
  <PresentationFormat>화면 슬라이드 쇼(4:3)</PresentationFormat>
  <Paragraphs>152</Paragraphs>
  <Slides>31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굴림</vt:lpstr>
      <vt:lpstr>나눔고딕 ExtraBold</vt:lpstr>
      <vt:lpstr>맑은 고딕</vt:lpstr>
      <vt:lpstr>-윤고딕120</vt:lpstr>
      <vt:lpstr>-윤고딕130</vt:lpstr>
      <vt:lpstr>Arial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현대자동차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hmc</dc:creator>
  <cp:lastModifiedBy>shin87</cp:lastModifiedBy>
  <cp:revision>295</cp:revision>
  <dcterms:created xsi:type="dcterms:W3CDTF">2003-05-17T00:26:05Z</dcterms:created>
  <dcterms:modified xsi:type="dcterms:W3CDTF">2021-04-19T02:55:26Z</dcterms:modified>
</cp:coreProperties>
</file>